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notesMasterIdLst>
    <p:notesMasterId r:id="rId20"/>
  </p:notesMasterIdLst>
  <p:sldIdLst>
    <p:sldId id="256" r:id="rId2"/>
    <p:sldId id="424" r:id="rId3"/>
    <p:sldId id="425" r:id="rId4"/>
    <p:sldId id="426" r:id="rId5"/>
    <p:sldId id="427" r:id="rId6"/>
    <p:sldId id="428" r:id="rId7"/>
    <p:sldId id="429" r:id="rId8"/>
    <p:sldId id="430" r:id="rId9"/>
    <p:sldId id="431" r:id="rId10"/>
    <p:sldId id="432" r:id="rId11"/>
    <p:sldId id="433" r:id="rId12"/>
    <p:sldId id="434" r:id="rId13"/>
    <p:sldId id="435" r:id="rId14"/>
    <p:sldId id="438" r:id="rId15"/>
    <p:sldId id="436" r:id="rId16"/>
    <p:sldId id="437" r:id="rId17"/>
    <p:sldId id="421" r:id="rId18"/>
    <p:sldId id="412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BDB1"/>
    <a:srgbClr val="52AA8F"/>
    <a:srgbClr val="89C796"/>
    <a:srgbClr val="85C0AA"/>
    <a:srgbClr val="82BAB9"/>
    <a:srgbClr val="80B6C2"/>
    <a:srgbClr val="81BDB3"/>
    <a:srgbClr val="87C2A2"/>
    <a:srgbClr val="7FB8BF"/>
    <a:srgbClr val="2BB7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86195" autoAdjust="0"/>
  </p:normalViewPr>
  <p:slideViewPr>
    <p:cSldViewPr snapToGrid="0">
      <p:cViewPr varScale="1">
        <p:scale>
          <a:sx n="99" d="100"/>
          <a:sy n="99" d="100"/>
        </p:scale>
        <p:origin x="78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0DBC4-F98B-484A-BE69-A87A5E6DEA10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E661B-8AD1-4D4A-B33B-64792E549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43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676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A913F-252E-4EB7-A1AE-8A0B16A290D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2658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A913F-252E-4EB7-A1AE-8A0B16A290D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3498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u="none" dirty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9975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2651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061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0634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83610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924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011505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20674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199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447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879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962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96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152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63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81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63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636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743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246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2023/1/10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80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CCA9505D-6858-4D77-8033-8F44498EC30F}" type="datetimeFigureOut">
              <a:rPr lang="zh-CN" altLang="en-US" smtClean="0"/>
              <a:pPr/>
              <a:t>2023/1/10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F8E8C392-8293-4EFF-A44E-DAB8CA6E538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5986" y="6424616"/>
            <a:ext cx="1849315" cy="2132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5986" y="6424616"/>
            <a:ext cx="1849315" cy="2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660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6"/>
          <a:stretch/>
        </p:blipFill>
        <p:spPr>
          <a:xfrm>
            <a:off x="0" y="9625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691590"/>
            <a:ext cx="12192000" cy="1841752"/>
          </a:xfrm>
          <a:prstGeom prst="rect">
            <a:avLst/>
          </a:prstGeom>
          <a:gradFill>
            <a:gsLst>
              <a:gs pos="0">
                <a:srgbClr val="37CC5E">
                  <a:alpha val="47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11D131"/>
              </a:gs>
              <a:gs pos="100000">
                <a:srgbClr val="1EC3C7">
                  <a:alpha val="49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6600" b="1" kern="10000" spc="1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492845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2022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1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月</a:t>
            </a:r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11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日</a:t>
            </a:r>
            <a:endParaRPr lang="zh-TW" altLang="en-US" sz="2400" dirty="0">
              <a:ln w="18415" cmpd="sng">
                <a:noFill/>
                <a:prstDash val="solid"/>
              </a:ln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3375" y="3977884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杭州研发中心</a:t>
            </a:r>
            <a:r>
              <a:rPr lang="zh-CN" altLang="en-US" sz="4800" b="1" dirty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视频</a:t>
            </a:r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部洪培焱转正</a:t>
            </a:r>
            <a:r>
              <a:rPr lang="zh-CN" altLang="en-US" sz="4800" b="1" dirty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答辩</a:t>
            </a:r>
            <a:endParaRPr lang="en-US" altLang="zh-CN" sz="4800" b="1" dirty="0">
              <a:ln w="18415" cmpd="sng">
                <a:noFill/>
                <a:prstDash val="solid"/>
              </a:ln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871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70516" y="1197032"/>
            <a:ext cx="9346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学习部分：智能</a:t>
            </a:r>
            <a:r>
              <a:rPr lang="zh-CN" altLang="en-US" dirty="0"/>
              <a:t>应用</a:t>
            </a:r>
            <a:r>
              <a:rPr lang="zh-CN" altLang="en-US" dirty="0" smtClean="0"/>
              <a:t>部分涉及到大量的框选图像的判断，角度的计算，距离计算，框的裁剪，和扩大，一些计算公式 ，由于不是自己进行调试， 没有相关的文档学习比较困难。</a:t>
            </a:r>
            <a:endParaRPr lang="en-US" altLang="zh-CN" dirty="0" smtClean="0"/>
          </a:p>
          <a:p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247729" y="714397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学习过程中的一些缺陷和困难</a:t>
            </a:r>
            <a:endParaRPr lang="en-US" altLang="zh-CN" b="1" dirty="0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25596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570516" y="1197032"/>
            <a:ext cx="75435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M500</a:t>
            </a:r>
            <a:r>
              <a:rPr lang="zh-CN" altLang="en-US" dirty="0" smtClean="0"/>
              <a:t>为主机设备，没有摄像头模组，需要通过外接摄像头来获取图像。</a:t>
            </a:r>
            <a:r>
              <a:rPr lang="en-US" altLang="zh-CN" dirty="0" smtClean="0"/>
              <a:t>M500 SG</a:t>
            </a:r>
            <a:r>
              <a:rPr lang="zh-CN" altLang="en-US" dirty="0" smtClean="0"/>
              <a:t>功能就是通过</a:t>
            </a:r>
            <a:r>
              <a:rPr lang="en-US" altLang="zh-CN" dirty="0" smtClean="0"/>
              <a:t>UVC86</a:t>
            </a:r>
            <a:r>
              <a:rPr lang="zh-CN" altLang="en-US" dirty="0" smtClean="0"/>
              <a:t>和</a:t>
            </a:r>
            <a:r>
              <a:rPr lang="en-US" altLang="zh-CN" dirty="0" smtClean="0"/>
              <a:t>M500</a:t>
            </a:r>
            <a:r>
              <a:rPr lang="zh-CN" altLang="en-US" dirty="0" smtClean="0"/>
              <a:t>协同工作来实现的。在开启</a:t>
            </a:r>
            <a:r>
              <a:rPr lang="en-US" altLang="zh-CN" dirty="0"/>
              <a:t>SG</a:t>
            </a:r>
            <a:r>
              <a:rPr lang="zh-CN" altLang="en-US" dirty="0"/>
              <a:t>后，</a:t>
            </a:r>
            <a:r>
              <a:rPr lang="en-US" altLang="zh-CN" dirty="0"/>
              <a:t>UVC86</a:t>
            </a:r>
            <a:r>
              <a:rPr lang="zh-CN" altLang="en-US" dirty="0"/>
              <a:t>回到</a:t>
            </a:r>
            <a:r>
              <a:rPr lang="en-US" altLang="zh-CN" dirty="0"/>
              <a:t>idle</a:t>
            </a:r>
            <a:r>
              <a:rPr lang="zh-CN" altLang="en-US" dirty="0"/>
              <a:t>全景状态，主机</a:t>
            </a:r>
            <a:r>
              <a:rPr lang="en-US" altLang="zh-CN" dirty="0"/>
              <a:t>M500</a:t>
            </a:r>
            <a:r>
              <a:rPr lang="zh-CN" altLang="en-US" dirty="0"/>
              <a:t>接收</a:t>
            </a:r>
            <a:r>
              <a:rPr lang="en-US" altLang="zh-CN" dirty="0"/>
              <a:t>UVC86</a:t>
            </a:r>
            <a:r>
              <a:rPr lang="zh-CN" altLang="en-US" dirty="0"/>
              <a:t>传来的</a:t>
            </a:r>
            <a:r>
              <a:rPr lang="en-US" altLang="zh-CN" dirty="0"/>
              <a:t>4K</a:t>
            </a:r>
            <a:r>
              <a:rPr lang="zh-CN" altLang="en-US" dirty="0"/>
              <a:t>全景画面，用于视频分析和</a:t>
            </a:r>
            <a:r>
              <a:rPr lang="zh-CN" altLang="en-US" dirty="0" smtClean="0"/>
              <a:t>显示。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/>
              <a:t>M500 </a:t>
            </a:r>
            <a:r>
              <a:rPr lang="zh-CN" altLang="en-US" dirty="0"/>
              <a:t>的</a:t>
            </a:r>
            <a:r>
              <a:rPr lang="en-US" altLang="zh-CN" dirty="0"/>
              <a:t>SG</a:t>
            </a:r>
            <a:r>
              <a:rPr lang="zh-CN" altLang="en-US" dirty="0"/>
              <a:t>功能和其他机型的</a:t>
            </a:r>
            <a:r>
              <a:rPr lang="en-US" altLang="zh-CN" dirty="0"/>
              <a:t>SG</a:t>
            </a:r>
            <a:r>
              <a:rPr lang="zh-CN" altLang="en-US" dirty="0"/>
              <a:t>功能有着些许差异，其他机型的</a:t>
            </a:r>
            <a:r>
              <a:rPr lang="en-US" altLang="zh-CN" dirty="0"/>
              <a:t>SG</a:t>
            </a:r>
            <a:r>
              <a:rPr lang="zh-CN" altLang="en-US" dirty="0"/>
              <a:t>功能为一路</a:t>
            </a:r>
            <a:r>
              <a:rPr lang="en-US" altLang="zh-CN" dirty="0"/>
              <a:t>AF</a:t>
            </a:r>
            <a:r>
              <a:rPr lang="zh-CN" altLang="en-US" dirty="0"/>
              <a:t>，两路说话人，而</a:t>
            </a:r>
            <a:r>
              <a:rPr lang="en-US" altLang="zh-CN" dirty="0"/>
              <a:t>M500</a:t>
            </a:r>
            <a:r>
              <a:rPr lang="zh-CN" altLang="en-US" dirty="0"/>
              <a:t>的</a:t>
            </a:r>
            <a:r>
              <a:rPr lang="en-US" altLang="zh-CN" dirty="0"/>
              <a:t>SG</a:t>
            </a:r>
            <a:r>
              <a:rPr lang="zh-CN" altLang="en-US" dirty="0"/>
              <a:t>功能为一路</a:t>
            </a:r>
            <a:r>
              <a:rPr lang="en-US" altLang="zh-CN" dirty="0"/>
              <a:t>AF</a:t>
            </a:r>
            <a:r>
              <a:rPr lang="zh-CN" altLang="en-US" dirty="0"/>
              <a:t>，两路多分屏</a:t>
            </a:r>
            <a:r>
              <a:rPr lang="zh-CN" altLang="en-US" dirty="0" smtClean="0"/>
              <a:t>。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zh-CN" altLang="en-US" dirty="0" smtClean="0"/>
              <a:t>在开发</a:t>
            </a:r>
            <a:r>
              <a:rPr lang="en-US" altLang="zh-CN" dirty="0" smtClean="0"/>
              <a:t>M500 SG</a:t>
            </a:r>
            <a:r>
              <a:rPr lang="zh-CN" altLang="en-US" dirty="0" smtClean="0"/>
              <a:t>功能之前，首先就是要移植</a:t>
            </a:r>
            <a:r>
              <a:rPr lang="en-US" altLang="zh-CN" dirty="0" err="1"/>
              <a:t>cameraCtrl</a:t>
            </a:r>
            <a:r>
              <a:rPr lang="zh-CN" altLang="en-US" dirty="0"/>
              <a:t>工程</a:t>
            </a:r>
            <a:r>
              <a:rPr lang="zh-CN" altLang="en-US" dirty="0" smtClean="0"/>
              <a:t>代码，</a:t>
            </a:r>
            <a:r>
              <a:rPr lang="en-US" altLang="zh-CN" dirty="0" smtClean="0"/>
              <a:t>M500</a:t>
            </a:r>
            <a:r>
              <a:rPr lang="zh-CN" altLang="en-US" dirty="0"/>
              <a:t>用</a:t>
            </a:r>
            <a:r>
              <a:rPr lang="zh-CN" altLang="en-US" dirty="0" smtClean="0"/>
              <a:t>的是</a:t>
            </a:r>
            <a:r>
              <a:rPr lang="en-US" altLang="zh-CN" dirty="0" smtClean="0"/>
              <a:t>MTK</a:t>
            </a:r>
            <a:r>
              <a:rPr lang="zh-CN" altLang="en-US" dirty="0" smtClean="0"/>
              <a:t>芯片，由于其处理流程于</a:t>
            </a:r>
            <a:r>
              <a:rPr lang="en-US" altLang="zh-CN" dirty="0" smtClean="0"/>
              <a:t>A10</a:t>
            </a:r>
            <a:r>
              <a:rPr lang="zh-CN" altLang="en-US" dirty="0" smtClean="0"/>
              <a:t>机型相似，移植过程还有很多参照，但依然遇到了些问题。</a:t>
            </a:r>
            <a:endParaRPr lang="en-US" altLang="zh-CN" dirty="0"/>
          </a:p>
        </p:txBody>
      </p:sp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47729" y="714397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en-US" altLang="zh-CN" b="1" dirty="0" smtClean="0"/>
              <a:t>M500 SG</a:t>
            </a:r>
            <a:r>
              <a:rPr lang="zh-CN" altLang="en-US" b="1" dirty="0" smtClean="0"/>
              <a:t>功能开发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843743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99146" y="1048119"/>
            <a:ext cx="595547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问题：算法检测线程检测到的人数一直是只有一个躯干框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9146" y="1662045"/>
            <a:ext cx="92127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问题分析：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通过取图发现，送进算法检测线程的图像为全黑的图像，然后追溯到图像获取线程，再次通过取图发现，传进来的原图像是正确的，经过裁剪转换后图像变为全黑图像。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499146" y="2797565"/>
            <a:ext cx="951112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问题</a:t>
            </a:r>
            <a:r>
              <a:rPr lang="zh-CN" altLang="en-US" dirty="0"/>
              <a:t>解决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怀疑为裁剪转换的库不配套，没有更新，更新配套的库后正常</a:t>
            </a:r>
            <a:endParaRPr lang="en-US" altLang="zh-CN" dirty="0"/>
          </a:p>
        </p:txBody>
      </p:sp>
      <p:sp>
        <p:nvSpPr>
          <p:cNvPr id="7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7729" y="714397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代码移植过程中出现的问题</a:t>
            </a:r>
            <a:r>
              <a:rPr lang="en-US" altLang="zh-CN" b="1" dirty="0" smtClean="0"/>
              <a:t>1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1612941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99146" y="1048119"/>
            <a:ext cx="6163867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问题：打包验证</a:t>
            </a:r>
            <a:r>
              <a:rPr lang="en-US" altLang="zh-CN" dirty="0" smtClean="0"/>
              <a:t>M500 SG</a:t>
            </a:r>
            <a:r>
              <a:rPr lang="zh-CN" altLang="en-US" dirty="0" smtClean="0"/>
              <a:t>功能时，算法处理线程一直起不来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9146" y="1662045"/>
            <a:ext cx="921274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问题分析：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通过手动起线程时，发现一直报缺少</a:t>
            </a:r>
            <a:r>
              <a:rPr lang="en-US" altLang="zh-CN" dirty="0" smtClean="0"/>
              <a:t>libvsi.so</a:t>
            </a:r>
            <a:r>
              <a:rPr lang="zh-CN" altLang="en-US" dirty="0" smtClean="0"/>
              <a:t>，而该库是给</a:t>
            </a:r>
            <a:r>
              <a:rPr lang="en-US" altLang="zh-CN" dirty="0" smtClean="0"/>
              <a:t>A10</a:t>
            </a:r>
            <a:r>
              <a:rPr lang="zh-CN" altLang="en-US" dirty="0" smtClean="0"/>
              <a:t>机型使用的，在</a:t>
            </a:r>
            <a:r>
              <a:rPr lang="en-US" altLang="zh-CN" dirty="0" smtClean="0"/>
              <a:t>M500</a:t>
            </a:r>
            <a:r>
              <a:rPr lang="zh-CN" altLang="en-US" dirty="0" smtClean="0"/>
              <a:t>机型上并没有使用该库提供的接口，但由于</a:t>
            </a:r>
            <a:r>
              <a:rPr lang="en-US" altLang="zh-CN" dirty="0" smtClean="0"/>
              <a:t>Android.mk</a:t>
            </a:r>
            <a:r>
              <a:rPr lang="zh-CN" altLang="en-US" dirty="0" smtClean="0"/>
              <a:t>中包含了该库，所以缺少该文件是运行不起来的。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499146" y="2797565"/>
            <a:ext cx="95111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问题</a:t>
            </a:r>
            <a:r>
              <a:rPr lang="zh-CN" altLang="en-US" dirty="0"/>
              <a:t>解决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目前考虑到</a:t>
            </a:r>
            <a:r>
              <a:rPr lang="en-US" altLang="zh-CN" dirty="0" smtClean="0"/>
              <a:t>MTK</a:t>
            </a:r>
            <a:r>
              <a:rPr lang="zh-CN" altLang="en-US" dirty="0" smtClean="0"/>
              <a:t>平台的机型使用同一个</a:t>
            </a:r>
            <a:r>
              <a:rPr lang="en-US" altLang="zh-CN" dirty="0" smtClean="0"/>
              <a:t>Android.mk</a:t>
            </a:r>
            <a:r>
              <a:rPr lang="zh-CN" altLang="en-US" dirty="0" smtClean="0"/>
              <a:t>，方便后续维护，所以通过多提交一个</a:t>
            </a:r>
            <a:r>
              <a:rPr lang="en-US" altLang="zh-CN" dirty="0" smtClean="0"/>
              <a:t>libvsi.so</a:t>
            </a:r>
            <a:r>
              <a:rPr lang="zh-CN" altLang="en-US" dirty="0" smtClean="0"/>
              <a:t>解决。</a:t>
            </a:r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247729" y="714397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代码移植过程中出现的问题</a:t>
            </a:r>
            <a:r>
              <a:rPr lang="en-US" altLang="zh-CN" b="1" dirty="0" smtClean="0"/>
              <a:t>2</a:t>
            </a:r>
            <a:endParaRPr lang="en-US" altLang="zh-CN" b="1" dirty="0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53524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99146" y="1048119"/>
            <a:ext cx="7000634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/>
              <a:t>问题：发现发送给</a:t>
            </a:r>
            <a:r>
              <a:rPr lang="en-US" altLang="zh-CN" dirty="0" smtClean="0"/>
              <a:t>AIA</a:t>
            </a:r>
            <a:r>
              <a:rPr lang="zh-CN" altLang="en-US" dirty="0" smtClean="0"/>
              <a:t>的人员布局信息和实际检测到的人员信息不对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499146" y="1662045"/>
            <a:ext cx="92127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问题分析：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通过加频繁打印，发现自己代码编写错误，想将数组的首地址传入函数内，在函数内计算数组大小，而实际上数组做参数，函数内无法通过</a:t>
            </a:r>
            <a:r>
              <a:rPr lang="en-US" altLang="zh-CN" dirty="0" err="1" smtClean="0"/>
              <a:t>sizeof</a:t>
            </a:r>
            <a:r>
              <a:rPr lang="en-US" altLang="zh-CN" dirty="0" smtClean="0"/>
              <a:t>()</a:t>
            </a:r>
            <a:r>
              <a:rPr lang="zh-CN" altLang="en-US" dirty="0" smtClean="0"/>
              <a:t>计算数组大小。</a:t>
            </a: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499146" y="2797565"/>
            <a:ext cx="9511127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问题</a:t>
            </a:r>
            <a:r>
              <a:rPr lang="zh-CN" altLang="en-US" dirty="0"/>
              <a:t>解决</a:t>
            </a:r>
            <a:r>
              <a:rPr lang="zh-CN" altLang="en-US" dirty="0" smtClean="0"/>
              <a:t>：</a:t>
            </a:r>
            <a:endParaRPr lang="en-US" altLang="zh-CN" dirty="0"/>
          </a:p>
          <a:p>
            <a:r>
              <a:rPr lang="en-US" altLang="zh-CN" dirty="0"/>
              <a:t>	</a:t>
            </a:r>
            <a:r>
              <a:rPr lang="zh-CN" altLang="en-US" dirty="0" smtClean="0"/>
              <a:t>修改函数接口设计，多添加一个输入参数，在给函数传入数组首地址的同时传入数组大小。</a:t>
            </a:r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247729" y="714397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开发</a:t>
            </a:r>
            <a:r>
              <a:rPr lang="en-US" altLang="zh-CN" b="1" dirty="0" smtClean="0"/>
              <a:t>SG</a:t>
            </a:r>
            <a:r>
              <a:rPr lang="zh-CN" altLang="en-US" b="1" dirty="0" smtClean="0"/>
              <a:t>功能的时候出现的问题</a:t>
            </a:r>
            <a:endParaRPr lang="en-US" altLang="zh-CN" b="1" dirty="0"/>
          </a:p>
        </p:txBody>
      </p:sp>
      <p:sp>
        <p:nvSpPr>
          <p:cNvPr id="8" name="Text Box 2"/>
          <p:cNvSpPr txBox="1">
            <a:spLocks noChangeArrowheads="1"/>
          </p:cNvSpPr>
          <p:nvPr/>
        </p:nvSpPr>
        <p:spPr bwMode="auto">
          <a:xfrm>
            <a:off x="161226" y="44625"/>
            <a:ext cx="3679254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91608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0" y="0"/>
            <a:ext cx="3563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收获与改进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2504" y="1554798"/>
            <a:ext cx="114925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之前没怎么接触过多线程，摄像头追踪等不可控因素较多的项目，以及打印日志的方式来分析问题。通过对现有的智能追踪代码的学习，逐渐了学习到新的工作方法和新知识，新经验，同时也对智能</a:t>
            </a:r>
            <a:r>
              <a:rPr lang="zh-CN" altLang="en-US" dirty="0"/>
              <a:t>应用</a:t>
            </a:r>
            <a:r>
              <a:rPr lang="zh-CN" altLang="en-US" dirty="0" smtClean="0"/>
              <a:t>有了大体的了解。</a:t>
            </a:r>
            <a:endParaRPr lang="en-US" altLang="zh-CN" dirty="0" smtClean="0"/>
          </a:p>
          <a:p>
            <a:r>
              <a:rPr lang="zh-CN" altLang="en-US" dirty="0" smtClean="0"/>
              <a:t>同时对我从</a:t>
            </a:r>
            <a:r>
              <a:rPr lang="en-US" altLang="zh-CN" dirty="0" smtClean="0"/>
              <a:t>C</a:t>
            </a:r>
            <a:r>
              <a:rPr lang="zh-CN" altLang="en-US" dirty="0" smtClean="0"/>
              <a:t>语言转向</a:t>
            </a:r>
            <a:r>
              <a:rPr lang="en-US" altLang="zh-CN" dirty="0" smtClean="0"/>
              <a:t>C++</a:t>
            </a:r>
            <a:r>
              <a:rPr lang="zh-CN" altLang="en-US" dirty="0" smtClean="0"/>
              <a:t>编程有了较大的帮助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44893" y="2454442"/>
            <a:ext cx="2502568" cy="1424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192504" y="3278816"/>
            <a:ext cx="114925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/>
              <a:t>减少浪费在学习如何使用工具时间 ，需要</a:t>
            </a:r>
            <a:r>
              <a:rPr lang="zh-CN" altLang="en-US" dirty="0"/>
              <a:t>提升解决问题的效率，归根结底还是需要对业务，代码逻辑有更深更细节的</a:t>
            </a:r>
            <a:r>
              <a:rPr lang="zh-CN" altLang="en-US" dirty="0" smtClean="0"/>
              <a:t>理解，也得多想同事请教</a:t>
            </a:r>
            <a:r>
              <a:rPr lang="zh-CN" altLang="en-US" dirty="0"/>
              <a:t>业务相关的问题</a:t>
            </a:r>
            <a:r>
              <a:rPr lang="zh-CN" altLang="en-US" dirty="0" smtClean="0"/>
              <a:t>。</a:t>
            </a:r>
            <a:r>
              <a:rPr lang="zh-CN" altLang="en-US" dirty="0"/>
              <a:t>并</a:t>
            </a:r>
            <a:r>
              <a:rPr lang="zh-CN" altLang="en-US" dirty="0" smtClean="0"/>
              <a:t>通过自学反复看代码的方式学习。提高主动性，负责的项目需要实时去跟进。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92504" y="2766601"/>
            <a:ext cx="1183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改进</a:t>
            </a:r>
            <a:endParaRPr lang="zh-CN" altLang="en-US" sz="2000" b="1" dirty="0"/>
          </a:p>
        </p:txBody>
      </p:sp>
      <p:sp>
        <p:nvSpPr>
          <p:cNvPr id="8" name="文本框 7"/>
          <p:cNvSpPr txBox="1"/>
          <p:nvPr/>
        </p:nvSpPr>
        <p:spPr>
          <a:xfrm>
            <a:off x="192505" y="1046623"/>
            <a:ext cx="11839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收获</a:t>
            </a:r>
          </a:p>
        </p:txBody>
      </p:sp>
    </p:spTree>
    <p:extLst>
      <p:ext uri="{BB962C8B-B14F-4D97-AF65-F5344CB8AC3E}">
        <p14:creationId xmlns:p14="http://schemas.microsoft.com/office/powerpoint/2010/main" val="125600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490452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77887"/>
            <a:r>
              <a:rPr lang="zh-CN" altLang="en-US" sz="3200" b="1" dirty="0">
                <a:solidFill>
                  <a:prstClr val="white"/>
                </a:solidFill>
                <a:cs typeface="+mn-ea"/>
                <a:sym typeface="+mn-lt"/>
              </a:rPr>
              <a:t>云+端，极致视讯</a:t>
            </a:r>
          </a:p>
        </p:txBody>
      </p:sp>
      <p:sp>
        <p:nvSpPr>
          <p:cNvPr id="4" name="矩形 3"/>
          <p:cNvSpPr/>
          <p:nvPr/>
        </p:nvSpPr>
        <p:spPr>
          <a:xfrm>
            <a:off x="467544" y="1052736"/>
            <a:ext cx="8424936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dirty="0" smtClean="0">
                <a:cs typeface="+mn-ea"/>
                <a:sym typeface="+mn-lt"/>
              </a:rPr>
              <a:t>1.</a:t>
            </a:r>
            <a:r>
              <a:rPr lang="zh-CN" altLang="en-US" dirty="0" smtClean="0">
                <a:cs typeface="+mn-ea"/>
                <a:sym typeface="+mn-lt"/>
              </a:rPr>
              <a:t>实际工程中解决实际工程问题</a:t>
            </a:r>
            <a:endParaRPr lang="en-US" altLang="zh-CN" dirty="0" smtClean="0">
              <a:cs typeface="+mn-ea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dirty="0" smtClean="0">
                <a:cs typeface="+mn-ea"/>
                <a:sym typeface="+mn-lt"/>
              </a:rPr>
              <a:t>2.</a:t>
            </a:r>
            <a:r>
              <a:rPr lang="zh-CN" altLang="en-US" dirty="0" smtClean="0">
                <a:cs typeface="+mn-ea"/>
                <a:sym typeface="+mn-lt"/>
              </a:rPr>
              <a:t>实际工作任务中学习其他调试方法</a:t>
            </a:r>
            <a:endParaRPr lang="en-US" altLang="zh-CN" dirty="0" smtClean="0">
              <a:cs typeface="+mn-ea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dirty="0" smtClean="0">
                <a:cs typeface="+mn-ea"/>
                <a:sym typeface="+mn-lt"/>
              </a:rPr>
              <a:t>3</a:t>
            </a:r>
            <a:r>
              <a:rPr lang="zh-CN" altLang="en-US" dirty="0" smtClean="0">
                <a:cs typeface="+mn-ea"/>
                <a:sym typeface="+mn-lt"/>
              </a:rPr>
              <a:t> </a:t>
            </a:r>
            <a:r>
              <a:rPr lang="en-US" altLang="zh-CN" dirty="0" smtClean="0">
                <a:cs typeface="+mn-ea"/>
                <a:sym typeface="+mn-lt"/>
              </a:rPr>
              <a:t>.</a:t>
            </a:r>
            <a:r>
              <a:rPr lang="zh-CN" altLang="en-US" dirty="0">
                <a:cs typeface="+mn-ea"/>
                <a:sym typeface="+mn-lt"/>
              </a:rPr>
              <a:t>逐步</a:t>
            </a:r>
            <a:r>
              <a:rPr lang="zh-CN" altLang="en-US" dirty="0" smtClean="0">
                <a:cs typeface="+mn-ea"/>
                <a:sym typeface="+mn-lt"/>
              </a:rPr>
              <a:t>承担智能</a:t>
            </a:r>
            <a:r>
              <a:rPr lang="zh-CN" altLang="en-US" dirty="0">
                <a:cs typeface="+mn-ea"/>
                <a:sym typeface="+mn-lt"/>
              </a:rPr>
              <a:t>应用</a:t>
            </a:r>
            <a:r>
              <a:rPr lang="zh-CN" altLang="en-US" dirty="0" smtClean="0">
                <a:cs typeface="+mn-ea"/>
                <a:sym typeface="+mn-lt"/>
              </a:rPr>
              <a:t>模块的维护</a:t>
            </a:r>
            <a:r>
              <a:rPr lang="zh-CN" altLang="en-US" dirty="0">
                <a:cs typeface="+mn-ea"/>
                <a:sym typeface="+mn-lt"/>
              </a:rPr>
              <a:t>与需求实现</a:t>
            </a:r>
            <a:r>
              <a:rPr lang="zh-CN" altLang="en-US" dirty="0" smtClean="0">
                <a:cs typeface="+mn-ea"/>
                <a:sym typeface="+mn-lt"/>
              </a:rPr>
              <a:t>任务</a:t>
            </a:r>
            <a:endParaRPr lang="en-US" altLang="zh-CN" dirty="0" smtClean="0">
              <a:cs typeface="+mn-ea"/>
              <a:sym typeface="+mn-lt"/>
            </a:endParaRPr>
          </a:p>
          <a:p>
            <a:pPr>
              <a:lnSpc>
                <a:spcPct val="150000"/>
              </a:lnSpc>
              <a:defRPr/>
            </a:pPr>
            <a:endParaRPr lang="en-US" altLang="zh-CN" dirty="0">
              <a:cs typeface="+mn-ea"/>
              <a:sym typeface="+mn-lt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下期工作计划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82258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01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04" y="0"/>
            <a:ext cx="12190196" cy="6858000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0078" fontAlgn="base">
              <a:lnSpc>
                <a:spcPts val="11251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9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611" y="2254861"/>
            <a:ext cx="12188389" cy="2348278"/>
          </a:xfrm>
          <a:prstGeom prst="rect">
            <a:avLst/>
          </a:prstGeom>
        </p:spPr>
        <p:txBody>
          <a:bodyPr>
            <a:noAutofit/>
          </a:bodyPr>
          <a:lstStyle>
            <a:lvl1pPr algn="l" defTabSz="14399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92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3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Q&amp;A</a:t>
            </a:r>
            <a:endParaRPr lang="zh-CN" altLang="en-US" sz="138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3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01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04" y="0"/>
            <a:ext cx="12190196" cy="6858000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0078" fontAlgn="base">
              <a:lnSpc>
                <a:spcPts val="11251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9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804" y="2548716"/>
            <a:ext cx="12188389" cy="1760568"/>
          </a:xfrm>
          <a:prstGeom prst="rect">
            <a:avLst/>
          </a:prstGeom>
        </p:spPr>
        <p:txBody>
          <a:bodyPr>
            <a:noAutofit/>
          </a:bodyPr>
          <a:lstStyle>
            <a:lvl1pPr algn="l" defTabSz="14399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92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3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Thanks!</a:t>
            </a:r>
            <a:endParaRPr lang="zh-CN" altLang="en-US" sz="138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04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59536" y="1894698"/>
            <a:ext cx="2551434" cy="2551434"/>
          </a:xfrm>
          <a:prstGeom prst="ellipse">
            <a:avLst/>
          </a:prstGeom>
          <a:gradFill flip="none" rotWithShape="1">
            <a:gsLst>
              <a:gs pos="0">
                <a:srgbClr val="21B5A3"/>
              </a:gs>
              <a:gs pos="38000">
                <a:srgbClr val="2ABE88"/>
              </a:gs>
              <a:gs pos="64000">
                <a:srgbClr val="32C769"/>
              </a:gs>
              <a:gs pos="100000">
                <a:srgbClr val="3ACD5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42984" y="1115142"/>
            <a:ext cx="54682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个人基本情况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2" name="泪滴形 1"/>
          <p:cNvSpPr/>
          <p:nvPr/>
        </p:nvSpPr>
        <p:spPr>
          <a:xfrm flipV="1">
            <a:off x="4696574" y="1115142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84600" y="1184287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4" name="泪滴形 13"/>
          <p:cNvSpPr/>
          <p:nvPr/>
        </p:nvSpPr>
        <p:spPr>
          <a:xfrm flipV="1">
            <a:off x="4719699" y="3510917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07725" y="3580062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泪滴形 20"/>
          <p:cNvSpPr/>
          <p:nvPr/>
        </p:nvSpPr>
        <p:spPr>
          <a:xfrm flipV="1">
            <a:off x="4707725" y="2373133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695751" y="2442278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泪滴形 22"/>
          <p:cNvSpPr/>
          <p:nvPr/>
        </p:nvSpPr>
        <p:spPr>
          <a:xfrm flipV="1">
            <a:off x="4696574" y="4593594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84600" y="4662739"/>
            <a:ext cx="5790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01053" y="2616417"/>
            <a:ext cx="26309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cs typeface="+mn-ea"/>
                <a:sym typeface="+mn-lt"/>
              </a:rPr>
              <a:t>  </a:t>
            </a:r>
            <a:r>
              <a:rPr lang="zh-CN" altLang="en-US" sz="6600" dirty="0">
                <a:cs typeface="+mn-ea"/>
                <a:sym typeface="+mn-lt"/>
              </a:rPr>
              <a:t>目录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5321172" y="2373133"/>
            <a:ext cx="39352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工作</a:t>
            </a:r>
            <a:r>
              <a:rPr lang="zh-CN" altLang="en-US" sz="3200" b="1" dirty="0" smtClean="0">
                <a:cs typeface="+mn-ea"/>
                <a:sym typeface="+mn-lt"/>
              </a:rPr>
              <a:t>完成概况 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5121" y="3530423"/>
            <a:ext cx="327636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 smtClean="0">
                <a:cs typeface="+mn-ea"/>
                <a:sym typeface="+mn-lt"/>
              </a:rPr>
              <a:t>主要工作展示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242984" y="4599754"/>
            <a:ext cx="40666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 smtClean="0">
                <a:cs typeface="+mn-ea"/>
                <a:sym typeface="+mn-lt"/>
              </a:rPr>
              <a:t>不足与改进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16" name="泪滴形 15"/>
          <p:cNvSpPr/>
          <p:nvPr/>
        </p:nvSpPr>
        <p:spPr>
          <a:xfrm flipV="1">
            <a:off x="4707725" y="5709618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695751" y="5778763"/>
            <a:ext cx="5790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05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254135" y="5715778"/>
            <a:ext cx="40666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下期工作计划</a:t>
            </a:r>
            <a:endParaRPr lang="en-US" altLang="zh-CN" sz="32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413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3100" y="128337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个人基本情况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012249" y="1124744"/>
            <a:ext cx="8141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>
                <a:cs typeface="+mn-ea"/>
                <a:sym typeface="+mn-lt"/>
              </a:rPr>
              <a:t>洪培焱，毕业于福州大学，</a:t>
            </a:r>
            <a:r>
              <a:rPr lang="en-US" altLang="zh-CN" b="1" dirty="0" smtClean="0">
                <a:cs typeface="+mn-ea"/>
                <a:sym typeface="+mn-lt"/>
              </a:rPr>
              <a:t>2022</a:t>
            </a:r>
            <a:r>
              <a:rPr lang="zh-CN" altLang="en-US" b="1" dirty="0" smtClean="0">
                <a:cs typeface="+mn-ea"/>
                <a:sym typeface="+mn-lt"/>
              </a:rPr>
              <a:t>年</a:t>
            </a:r>
            <a:r>
              <a:rPr lang="en-US" altLang="zh-CN" b="1" dirty="0" smtClean="0">
                <a:cs typeface="+mn-ea"/>
                <a:sym typeface="+mn-lt"/>
              </a:rPr>
              <a:t>7</a:t>
            </a:r>
            <a:r>
              <a:rPr lang="zh-CN" altLang="en-US" b="1" dirty="0" smtClean="0">
                <a:cs typeface="+mn-ea"/>
                <a:sym typeface="+mn-lt"/>
              </a:rPr>
              <a:t>月</a:t>
            </a:r>
            <a:r>
              <a:rPr lang="en-US" altLang="zh-CN" b="1" dirty="0" smtClean="0">
                <a:cs typeface="+mn-ea"/>
                <a:sym typeface="+mn-lt"/>
              </a:rPr>
              <a:t>1</a:t>
            </a:r>
            <a:r>
              <a:rPr lang="zh-CN" altLang="en-US" b="1" dirty="0" smtClean="0">
                <a:cs typeface="+mn-ea"/>
                <a:sym typeface="+mn-lt"/>
              </a:rPr>
              <a:t>日入职于亿联杭分视频五组，岗位：嵌入式工程师。主要负责公司产品中摄像头智能</a:t>
            </a:r>
            <a:r>
              <a:rPr lang="zh-CN" altLang="en-US" b="1" dirty="0">
                <a:cs typeface="+mn-ea"/>
                <a:sym typeface="+mn-lt"/>
              </a:rPr>
              <a:t>应用</a:t>
            </a:r>
            <a:r>
              <a:rPr lang="zh-CN" altLang="en-US" b="1" dirty="0" smtClean="0">
                <a:cs typeface="+mn-ea"/>
                <a:sym typeface="+mn-lt"/>
              </a:rPr>
              <a:t>相关工作。</a:t>
            </a:r>
            <a:endParaRPr lang="en-US" altLang="zh-CN" b="1" dirty="0" smtClean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339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工作完成概况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57654" y="1180606"/>
            <a:ext cx="8758917" cy="3293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457200" indent="-457200">
              <a:defRPr/>
            </a:pPr>
            <a:r>
              <a:rPr lang="zh-CN" altLang="en-US" sz="1600" b="1" dirty="0" smtClean="0"/>
              <a:t>摄像头智能应用工程代码的熟悉和学习</a:t>
            </a:r>
            <a:endParaRPr lang="en-US" altLang="zh-CN" sz="1600" b="1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</a:t>
            </a:r>
            <a:r>
              <a:rPr lang="en-US" altLang="zh-CN" sz="1600" dirty="0" smtClean="0"/>
              <a:t>AF / VT /</a:t>
            </a:r>
            <a:r>
              <a:rPr lang="zh-CN" altLang="en-US" sz="1600" dirty="0" smtClean="0"/>
              <a:t>多分屏</a:t>
            </a:r>
            <a:r>
              <a:rPr lang="en-US" altLang="zh-CN" sz="1600" dirty="0" smtClean="0"/>
              <a:t>MW/</a:t>
            </a:r>
            <a:r>
              <a:rPr lang="zh-CN" altLang="en-US" sz="1600" dirty="0" smtClean="0"/>
              <a:t>多流</a:t>
            </a:r>
            <a:r>
              <a:rPr lang="en-US" altLang="zh-CN" sz="1600" dirty="0" smtClean="0"/>
              <a:t>SG</a:t>
            </a:r>
            <a:r>
              <a:rPr lang="zh-CN" altLang="en-US" sz="1600" dirty="0" smtClean="0"/>
              <a:t>模式的运行过程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熟悉各个模块交互过程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熟悉定焦镜头和机械镜头的切换条件和运动原理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绘出相关流程图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输出总结文档  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zh-CN" altLang="en-US" sz="1600" dirty="0"/>
          </a:p>
          <a:p>
            <a:pPr marL="457200" indent="-457200">
              <a:defRPr/>
            </a:pPr>
            <a:endParaRPr lang="en-US" altLang="zh-CN" sz="1600" dirty="0"/>
          </a:p>
          <a:p>
            <a:pPr marL="457200" indent="-457200">
              <a:defRPr/>
            </a:pPr>
            <a:endParaRPr lang="en-US" altLang="zh-CN" b="1" dirty="0" smtClean="0"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 smtClean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7654" y="3521023"/>
            <a:ext cx="8584746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457200" indent="-457200">
              <a:defRPr/>
            </a:pPr>
            <a:r>
              <a:rPr lang="en-US" altLang="zh-CN" sz="1600" b="1" dirty="0" smtClean="0"/>
              <a:t>M500</a:t>
            </a:r>
            <a:r>
              <a:rPr lang="en-US" altLang="zh-CN" sz="1600" b="1" dirty="0"/>
              <a:t> </a:t>
            </a:r>
            <a:r>
              <a:rPr lang="en-US" altLang="zh-CN" sz="1600" b="1" dirty="0" smtClean="0"/>
              <a:t>SG</a:t>
            </a:r>
            <a:r>
              <a:rPr lang="zh-CN" altLang="en-US" sz="1600" b="1" dirty="0" smtClean="0"/>
              <a:t>功能开发</a:t>
            </a:r>
            <a:endParaRPr lang="en-US" altLang="zh-CN" sz="1600" b="1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/>
              <a:t>移植</a:t>
            </a:r>
            <a:r>
              <a:rPr lang="en-US" altLang="zh-CN" sz="1600" dirty="0" err="1"/>
              <a:t>cameraCtrl</a:t>
            </a:r>
            <a:r>
              <a:rPr lang="zh-CN" altLang="en-US" sz="1600" dirty="0"/>
              <a:t>工程代码</a:t>
            </a:r>
            <a:r>
              <a:rPr lang="zh-CN" altLang="en-US" sz="1600" dirty="0" smtClean="0"/>
              <a:t>到主机</a:t>
            </a:r>
            <a:r>
              <a:rPr lang="en-US" altLang="zh-CN" sz="1600" dirty="0" smtClean="0"/>
              <a:t>M500</a:t>
            </a:r>
            <a:r>
              <a:rPr lang="zh-CN" altLang="en-US" sz="1600" dirty="0" smtClean="0"/>
              <a:t>上</a:t>
            </a:r>
            <a:r>
              <a:rPr lang="en-US" altLang="zh-CN" sz="1600" dirty="0" smtClean="0"/>
              <a:t>,</a:t>
            </a:r>
            <a:r>
              <a:rPr lang="zh-CN" altLang="en-US" sz="1600" dirty="0" smtClean="0"/>
              <a:t>使</a:t>
            </a:r>
            <a:r>
              <a:rPr lang="zh-CN" altLang="en-US" sz="1600" dirty="0"/>
              <a:t>之</a:t>
            </a:r>
            <a:r>
              <a:rPr lang="zh-CN" altLang="en-US" sz="1600" dirty="0" smtClean="0"/>
              <a:t>能和单个</a:t>
            </a:r>
            <a:r>
              <a:rPr lang="en-US" altLang="zh-CN" sz="1600" dirty="0"/>
              <a:t>UVC86</a:t>
            </a:r>
            <a:r>
              <a:rPr lang="zh-CN" altLang="en-US" sz="1600" dirty="0"/>
              <a:t>的协同</a:t>
            </a:r>
            <a:r>
              <a:rPr lang="zh-CN" altLang="en-US" sz="1600" dirty="0" smtClean="0"/>
              <a:t>工作。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开发</a:t>
            </a:r>
            <a:r>
              <a:rPr lang="en-US" altLang="zh-CN" sz="1600" dirty="0" smtClean="0"/>
              <a:t>M500 SG</a:t>
            </a:r>
            <a:r>
              <a:rPr lang="zh-CN" altLang="en-US" sz="1600" dirty="0" smtClean="0"/>
              <a:t>功能：</a:t>
            </a:r>
            <a:r>
              <a:rPr lang="en-US" altLang="zh-CN" sz="1600" dirty="0" smtClean="0"/>
              <a:t>1</a:t>
            </a:r>
            <a:r>
              <a:rPr lang="zh-CN" altLang="en-US" sz="1600" dirty="0" smtClean="0"/>
              <a:t>路</a:t>
            </a:r>
            <a:r>
              <a:rPr lang="en-US" altLang="zh-CN" sz="1600" dirty="0" smtClean="0"/>
              <a:t>AF+2</a:t>
            </a:r>
            <a:r>
              <a:rPr lang="zh-CN" altLang="en-US" sz="1600" dirty="0" smtClean="0"/>
              <a:t>路</a:t>
            </a:r>
            <a:r>
              <a:rPr lang="en-US" altLang="zh-CN" sz="1600" dirty="0" smtClean="0"/>
              <a:t>MF</a:t>
            </a:r>
            <a:r>
              <a:rPr lang="zh-CN" altLang="en-US" sz="1600" dirty="0" smtClean="0"/>
              <a:t>，在开启</a:t>
            </a:r>
            <a:r>
              <a:rPr lang="en-US" altLang="zh-CN" sz="1600" dirty="0"/>
              <a:t>SG</a:t>
            </a:r>
            <a:r>
              <a:rPr lang="zh-CN" altLang="en-US" sz="1600" dirty="0"/>
              <a:t>后，</a:t>
            </a:r>
            <a:r>
              <a:rPr lang="en-US" altLang="zh-CN" sz="1600" dirty="0"/>
              <a:t>UVC86</a:t>
            </a:r>
            <a:r>
              <a:rPr lang="zh-CN" altLang="en-US" sz="1600" dirty="0"/>
              <a:t>回到</a:t>
            </a:r>
            <a:r>
              <a:rPr lang="en-US" altLang="zh-CN" sz="1600" dirty="0"/>
              <a:t>idle</a:t>
            </a:r>
            <a:r>
              <a:rPr lang="zh-CN" altLang="en-US" sz="1600" dirty="0"/>
              <a:t>全景状态，主机</a:t>
            </a:r>
            <a:r>
              <a:rPr lang="en-US" altLang="zh-CN" sz="1600" dirty="0"/>
              <a:t>M500</a:t>
            </a:r>
            <a:r>
              <a:rPr lang="zh-CN" altLang="en-US" sz="1600" dirty="0"/>
              <a:t>接收</a:t>
            </a:r>
            <a:r>
              <a:rPr lang="en-US" altLang="zh-CN" sz="1600" dirty="0"/>
              <a:t>UVC86</a:t>
            </a:r>
            <a:r>
              <a:rPr lang="zh-CN" altLang="en-US" sz="1600" dirty="0"/>
              <a:t>传来的</a:t>
            </a:r>
            <a:r>
              <a:rPr lang="en-US" altLang="zh-CN" sz="1600" dirty="0"/>
              <a:t>4K</a:t>
            </a:r>
            <a:r>
              <a:rPr lang="zh-CN" altLang="en-US" sz="1600" dirty="0"/>
              <a:t>全景画面，用于视频分析和显示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解决在移植过程和开发过程中的问题。</a:t>
            </a:r>
            <a:endParaRPr lang="en-US" altLang="zh-CN" sz="1600" dirty="0"/>
          </a:p>
          <a:p>
            <a:pPr marL="457200" indent="-457200">
              <a:defRPr/>
            </a:pPr>
            <a:endParaRPr lang="en-US" altLang="zh-CN" b="1" dirty="0" smtClean="0"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 smtClean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 smtClean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107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主要工作展示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7634" y="952901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/>
              <a:t>摄像头智能应用工程代码的熟悉和学习</a:t>
            </a:r>
            <a:endParaRPr lang="en-US" altLang="zh-CN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962526" y="1526731"/>
            <a:ext cx="53323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摄像头的智能追踪分为</a:t>
            </a:r>
            <a:r>
              <a:rPr lang="en-US" altLang="zh-CN" dirty="0"/>
              <a:t>AF / VT /</a:t>
            </a:r>
            <a:r>
              <a:rPr lang="zh-CN" altLang="en-US" dirty="0"/>
              <a:t>多分屏</a:t>
            </a:r>
            <a:r>
              <a:rPr lang="en-US" altLang="zh-CN" dirty="0"/>
              <a:t>MW/</a:t>
            </a:r>
            <a:r>
              <a:rPr lang="zh-CN" altLang="en-US" dirty="0"/>
              <a:t>多流</a:t>
            </a:r>
            <a:r>
              <a:rPr lang="en-US" altLang="zh-CN" dirty="0" smtClean="0"/>
              <a:t>SG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AF </a:t>
            </a:r>
            <a:r>
              <a:rPr lang="zh-CN" altLang="en-US" dirty="0" smtClean="0"/>
              <a:t>：摄像头能够框选会议中有人的区域，并进行调焦和放大</a:t>
            </a:r>
            <a:endParaRPr lang="en-US" altLang="zh-CN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VT</a:t>
            </a:r>
            <a:r>
              <a:rPr lang="zh-CN" altLang="en-US" dirty="0"/>
              <a:t>：</a:t>
            </a:r>
            <a:r>
              <a:rPr lang="zh-CN" altLang="en-US" dirty="0" smtClean="0"/>
              <a:t>摄像头能够框选当前</a:t>
            </a:r>
            <a:r>
              <a:rPr lang="zh-CN" altLang="en-US" dirty="0"/>
              <a:t>的说话人，并对当前说话人进行调焦和放大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/>
              <a:t>MW</a:t>
            </a:r>
            <a:r>
              <a:rPr lang="zh-CN" altLang="en-US" dirty="0"/>
              <a:t>：摄像头能够根据会议室中的人数，输出</a:t>
            </a:r>
            <a:r>
              <a:rPr lang="en-US" altLang="zh-CN" dirty="0"/>
              <a:t>1-6</a:t>
            </a:r>
            <a:r>
              <a:rPr lang="zh-CN" altLang="en-US" dirty="0"/>
              <a:t>人的单人特写画面。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SG</a:t>
            </a:r>
            <a:r>
              <a:rPr lang="zh-CN" altLang="en-US" dirty="0" smtClean="0"/>
              <a:t>：摄像头检测到大于或等于</a:t>
            </a:r>
            <a:r>
              <a:rPr lang="en-US" altLang="zh-CN" dirty="0" smtClean="0"/>
              <a:t>2</a:t>
            </a:r>
            <a:r>
              <a:rPr lang="zh-CN" altLang="en-US" dirty="0" smtClean="0"/>
              <a:t>个人的时候，会新增虚拟摄像头节点，输出三路流，</a:t>
            </a:r>
            <a:r>
              <a:rPr lang="zh-CN" altLang="zh-CN" dirty="0"/>
              <a:t>一路</a:t>
            </a:r>
            <a:r>
              <a:rPr lang="en-US" altLang="zh-CN" dirty="0"/>
              <a:t>AF</a:t>
            </a:r>
            <a:r>
              <a:rPr lang="zh-CN" altLang="zh-CN" dirty="0"/>
              <a:t>画面</a:t>
            </a:r>
            <a:r>
              <a:rPr lang="en-US" altLang="zh-CN" dirty="0"/>
              <a:t> + </a:t>
            </a:r>
            <a:r>
              <a:rPr lang="zh-CN" altLang="zh-CN" dirty="0"/>
              <a:t>两路单人</a:t>
            </a:r>
            <a:r>
              <a:rPr lang="zh-CN" altLang="zh-CN" dirty="0" smtClean="0"/>
              <a:t>特写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031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089424" y="1670987"/>
            <a:ext cx="57366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cameraCtrl</a:t>
            </a:r>
            <a:r>
              <a:rPr lang="zh-CN" altLang="en-US" dirty="0" smtClean="0"/>
              <a:t>工程代码中最主要的三个线程分别是图像获取线程、算法处理线程、结果处理</a:t>
            </a:r>
            <a:r>
              <a:rPr lang="zh-CN" altLang="en-US" dirty="0" smtClean="0"/>
              <a:t>线程</a:t>
            </a:r>
            <a:r>
              <a:rPr lang="zh-CN" altLang="en-US" dirty="0"/>
              <a:t>。</a:t>
            </a:r>
            <a:endParaRPr lang="en-US" altLang="zh-CN" dirty="0" smtClean="0"/>
          </a:p>
          <a:p>
            <a:r>
              <a:rPr lang="zh-CN" altLang="en-US" dirty="0" smtClean="0"/>
              <a:t>图像获取线程，通过套接字通信获取图像，将图像</a:t>
            </a:r>
            <a:r>
              <a:rPr lang="zh-CN" altLang="en-US" dirty="0"/>
              <a:t>裁剪转换为</a:t>
            </a:r>
            <a:r>
              <a:rPr lang="en-US" altLang="zh-CN" dirty="0"/>
              <a:t>1920*1024</a:t>
            </a:r>
            <a:r>
              <a:rPr lang="zh-CN" altLang="en-US" dirty="0"/>
              <a:t>的</a:t>
            </a:r>
            <a:r>
              <a:rPr lang="en-US" altLang="zh-CN" dirty="0"/>
              <a:t>NV12</a:t>
            </a:r>
            <a:r>
              <a:rPr lang="zh-CN" altLang="en-US" dirty="0"/>
              <a:t>格式图像和</a:t>
            </a:r>
            <a:r>
              <a:rPr lang="en-US" altLang="zh-CN" dirty="0"/>
              <a:t>1024*576</a:t>
            </a:r>
            <a:r>
              <a:rPr lang="zh-CN" altLang="en-US" dirty="0"/>
              <a:t>大小的</a:t>
            </a:r>
            <a:r>
              <a:rPr lang="en-US" altLang="zh-CN" dirty="0"/>
              <a:t>RGB888</a:t>
            </a:r>
            <a:r>
              <a:rPr lang="zh-CN" altLang="en-US" dirty="0"/>
              <a:t>格式图像，分别</a:t>
            </a:r>
            <a:r>
              <a:rPr lang="zh-CN" altLang="en-US" dirty="0" smtClean="0"/>
              <a:t>用于算法处理线程中的人头</a:t>
            </a:r>
            <a:r>
              <a:rPr lang="zh-CN" altLang="en-US" dirty="0"/>
              <a:t>检测和躯干检测。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543" y="1415789"/>
            <a:ext cx="2276190" cy="401904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17634" y="952901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图像获取部分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2900314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089424" y="1670987"/>
            <a:ext cx="573665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三个线程中最主要的就是算法处理线程，通过算法处理线程能得到每个人的人头和躯干的位置信息。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其中独区、重区、静</a:t>
            </a:r>
            <a:r>
              <a:rPr lang="zh-CN" altLang="en-US" dirty="0"/>
              <a:t>区部分是整个智能追踪功能的重点</a:t>
            </a:r>
            <a:r>
              <a:rPr lang="zh-CN" altLang="en-US" dirty="0" smtClean="0"/>
              <a:t>，也是摄像头能稳定框选的关键之一，音频</a:t>
            </a:r>
            <a:r>
              <a:rPr lang="zh-CN" altLang="en-US" dirty="0"/>
              <a:t>部分的决定元素也</a:t>
            </a:r>
            <a:r>
              <a:rPr lang="zh-CN" altLang="en-US" dirty="0" smtClean="0"/>
              <a:t>是通过拷贝</a:t>
            </a:r>
            <a:r>
              <a:rPr lang="zh-CN" altLang="en-US" dirty="0"/>
              <a:t>静区的元素生成的。</a:t>
            </a:r>
            <a:endParaRPr lang="en-US" altLang="zh-CN" dirty="0"/>
          </a:p>
          <a:p>
            <a:endParaRPr lang="en-US" altLang="zh-CN" dirty="0" smtClean="0"/>
          </a:p>
          <a:p>
            <a:r>
              <a:rPr lang="zh-CN" altLang="en-US" dirty="0" smtClean="0"/>
              <a:t>根据不同的模式，用到的处理结果信息也有所不同，例如</a:t>
            </a:r>
            <a:r>
              <a:rPr lang="en-US" altLang="zh-CN" dirty="0" smtClean="0"/>
              <a:t>AF</a:t>
            </a:r>
            <a:r>
              <a:rPr lang="zh-CN" altLang="en-US" dirty="0" smtClean="0"/>
              <a:t>模式，用到的是通过所有静区元素得到的一个多人大框；</a:t>
            </a:r>
            <a:r>
              <a:rPr lang="en-US" altLang="zh-CN" dirty="0" smtClean="0"/>
              <a:t>VT</a:t>
            </a:r>
            <a:r>
              <a:rPr lang="zh-CN" altLang="en-US" dirty="0" smtClean="0"/>
              <a:t>模式，依据静区元素和接收到的音频信息相匹配，确定说话人，一般为单人框；</a:t>
            </a:r>
            <a:r>
              <a:rPr lang="en-US" altLang="zh-CN" dirty="0" smtClean="0"/>
              <a:t>MW</a:t>
            </a:r>
            <a:r>
              <a:rPr lang="zh-CN" altLang="en-US" dirty="0" smtClean="0"/>
              <a:t>模式，用到的是每一个人的小框；</a:t>
            </a:r>
            <a:r>
              <a:rPr lang="en-US" altLang="zh-CN" dirty="0" smtClean="0"/>
              <a:t>SG</a:t>
            </a:r>
            <a:r>
              <a:rPr lang="zh-CN" altLang="en-US" dirty="0" smtClean="0"/>
              <a:t>模式则既用到了</a:t>
            </a:r>
            <a:r>
              <a:rPr lang="en-US" altLang="zh-CN" dirty="0" smtClean="0"/>
              <a:t>AF</a:t>
            </a:r>
            <a:r>
              <a:rPr lang="zh-CN" altLang="en-US" dirty="0" smtClean="0"/>
              <a:t>模式下的大框，也用到了当前说话人和上一个说话人的小框。</a:t>
            </a:r>
            <a:endParaRPr lang="en-US" altLang="zh-CN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34" y="955620"/>
            <a:ext cx="1741046" cy="59023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18853" y="702644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算法处理部分</a:t>
            </a:r>
            <a:endParaRPr lang="en-US" altLang="zh-CN" b="1" dirty="0"/>
          </a:p>
        </p:txBody>
      </p:sp>
    </p:spTree>
    <p:extLst>
      <p:ext uri="{BB962C8B-B14F-4D97-AF65-F5344CB8AC3E}">
        <p14:creationId xmlns:p14="http://schemas.microsoft.com/office/powerpoint/2010/main" val="75564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89424" y="1670987"/>
            <a:ext cx="57366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结果处理线程：</a:t>
            </a:r>
            <a:endParaRPr lang="en-US" altLang="zh-CN" dirty="0"/>
          </a:p>
          <a:p>
            <a:r>
              <a:rPr lang="zh-CN" altLang="en-US" dirty="0"/>
              <a:t>结果处理线程主要是</a:t>
            </a:r>
            <a:r>
              <a:rPr lang="zh-CN" altLang="en-US" dirty="0" smtClean="0"/>
              <a:t>接受来自算法处理线程的信息，用来</a:t>
            </a:r>
            <a:r>
              <a:rPr lang="zh-CN" altLang="en-US" dirty="0"/>
              <a:t>控制镜头</a:t>
            </a:r>
            <a:r>
              <a:rPr lang="zh-CN" altLang="en-US" dirty="0" smtClean="0"/>
              <a:t>的移动</a:t>
            </a:r>
            <a:r>
              <a:rPr lang="zh-CN" altLang="en-US" dirty="0"/>
              <a:t>和聚焦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7" name="文本框 6"/>
          <p:cNvSpPr txBox="1"/>
          <p:nvPr/>
        </p:nvSpPr>
        <p:spPr>
          <a:xfrm>
            <a:off x="218853" y="702644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/>
              <a:t>结果</a:t>
            </a:r>
            <a:r>
              <a:rPr lang="zh-CN" altLang="en-US" b="1" dirty="0" smtClean="0"/>
              <a:t>处理部分</a:t>
            </a:r>
            <a:endParaRPr lang="en-US" altLang="zh-CN" b="1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74" y="1258072"/>
            <a:ext cx="2344631" cy="4222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68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7381492" y="1199348"/>
            <a:ext cx="46693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智能追踪几个主要线程的交互</a:t>
            </a:r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218853" y="702644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/>
              <a:t>各个模块之间的交互</a:t>
            </a:r>
            <a:endParaRPr lang="en-US" altLang="zh-CN" b="1" dirty="0"/>
          </a:p>
        </p:txBody>
      </p:sp>
      <p:sp>
        <p:nvSpPr>
          <p:cNvPr id="10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cs typeface="+mn-ea"/>
                <a:sym typeface="+mn-lt"/>
              </a:rPr>
              <a:t>主要工作展示</a:t>
            </a:r>
          </a:p>
          <a:p>
            <a:pPr eaLnBrk="1" hangingPunct="1"/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591" y="1199348"/>
            <a:ext cx="5907134" cy="5533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489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主题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2" id="{1FF8985E-A934-47E3-90A6-5470E286685A}" vid="{A2B66F2F-A2D6-4B37-B372-BD8BE89718F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主题2</Template>
  <TotalTime>4771</TotalTime>
  <Words>1121</Words>
  <Application>Microsoft Office PowerPoint</Application>
  <PresentationFormat>宽屏</PresentationFormat>
  <Paragraphs>110</Paragraphs>
  <Slides>18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8" baseType="lpstr">
      <vt:lpstr>新細明體</vt:lpstr>
      <vt:lpstr>等线</vt:lpstr>
      <vt:lpstr>思源黑体 CN Normal</vt:lpstr>
      <vt:lpstr>思源黑体 CN Regular</vt:lpstr>
      <vt:lpstr>宋体</vt:lpstr>
      <vt:lpstr>Arial</vt:lpstr>
      <vt:lpstr>Calibri</vt:lpstr>
      <vt:lpstr>Times New Roman</vt:lpstr>
      <vt:lpstr>Wingdings</vt:lpstr>
      <vt:lpstr>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庄小凤</dc:creator>
  <cp:lastModifiedBy>洪培焱</cp:lastModifiedBy>
  <cp:revision>699</cp:revision>
  <dcterms:created xsi:type="dcterms:W3CDTF">2018-05-29T07:15:42Z</dcterms:created>
  <dcterms:modified xsi:type="dcterms:W3CDTF">2023-01-10T06:02:40Z</dcterms:modified>
</cp:coreProperties>
</file>

<file path=docProps/thumbnail.jpeg>
</file>